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75" r:id="rId3"/>
    <p:sldId id="293" r:id="rId4"/>
    <p:sldId id="294" r:id="rId5"/>
    <p:sldId id="261" r:id="rId6"/>
    <p:sldId id="262" r:id="rId7"/>
    <p:sldId id="290" r:id="rId8"/>
    <p:sldId id="291" r:id="rId9"/>
    <p:sldId id="292" r:id="rId10"/>
    <p:sldId id="263" r:id="rId11"/>
    <p:sldId id="289" r:id="rId12"/>
    <p:sldId id="287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1A1C"/>
    <a:srgbClr val="99393D"/>
    <a:srgbClr val="000000"/>
    <a:srgbClr val="5F5F5F"/>
    <a:srgbClr val="FFFFFF"/>
    <a:srgbClr val="922A2E"/>
    <a:srgbClr val="AE1517"/>
    <a:srgbClr val="E69A8E"/>
    <a:srgbClr val="CA6B71"/>
    <a:srgbClr val="EA9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3" autoAdjust="0"/>
    <p:restoredTop sz="94660"/>
  </p:normalViewPr>
  <p:slideViewPr>
    <p:cSldViewPr>
      <p:cViewPr>
        <p:scale>
          <a:sx n="70" d="100"/>
          <a:sy n="70" d="100"/>
        </p:scale>
        <p:origin x="-94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9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  <a:effectLst>
              <a:outerShdw blurRad="139700" dist="711200" dir="1740000" kx="-800400" algn="bl" rotWithShape="0">
                <a:prstClr val="black">
                  <a:alpha val="39000"/>
                </a:prstClr>
              </a:outerShdw>
            </a:effectLst>
          </c:spPr>
          <c:explosion val="8"/>
          <c:dPt>
            <c:idx val="0"/>
            <c:bubble3D val="0"/>
            <c:spPr>
              <a:solidFill>
                <a:schemeClr val="accent4"/>
              </a:solidFill>
              <a:ln w="25400">
                <a:noFill/>
              </a:ln>
              <a:effectLst>
                <a:outerShdw blurRad="139700" dist="711200" dir="1740000" kx="-800400" algn="bl" rotWithShape="0">
                  <a:prstClr val="black">
                    <a:alpha val="39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>
                <a:outerShdw blurRad="139700" dist="711200" dir="1740000" kx="-800400" algn="bl" rotWithShape="0">
                  <a:prstClr val="black">
                    <a:alpha val="39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851A1C"/>
              </a:solidFill>
              <a:ln w="25400">
                <a:noFill/>
              </a:ln>
              <a:effectLst>
                <a:outerShdw blurRad="139700" dist="711200" dir="1740000" kx="-800400" algn="bl" rotWithShape="0">
                  <a:prstClr val="black">
                    <a:alpha val="39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306262303149606"/>
                  <c:y val="0.114719727194898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48437500000001"/>
                      <c:h val="0.2232421737670906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7265674212598425"/>
                  <c:y val="-0.171005341350557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40625"/>
                  <c:y val="-0.268850807772465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effectLst>
                        <a:outerShdw blurRad="330200" dist="787400" dir="7680000" sx="110000" sy="110000" kx="1300200" algn="ctr" rotWithShape="0">
                          <a:prstClr val="black">
                            <a:alpha val="54000"/>
                          </a:prstClr>
                        </a:outerShdw>
                      </a:effectLst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09374999999999"/>
                      <c:h val="0.179296863970419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effectLst>
                      <a:outerShdw blurRad="330200" dist="787400" dir="7680000" sx="110000" sy="110000" kx="1300200" algn="ctr" rotWithShape="0">
                        <a:prstClr val="black">
                          <a:alpha val="54000"/>
                        </a:prstClr>
                      </a:outerShdw>
                    </a:effectLst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Масштаб, устойчивость научной деятельности</c:v>
                </c:pt>
                <c:pt idx="1">
                  <c:v>Качество роста</c:v>
                </c:pt>
                <c:pt idx="2">
                  <c:v>Востребованность научной деятельности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33.332999999999998</c:v>
                </c:pt>
                <c:pt idx="1">
                  <c:v>33.332999999999998</c:v>
                </c:pt>
                <c:pt idx="2">
                  <c:v>33.334000000000003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21C46-775D-43EA-9E2C-B1491F8122F8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25910-5F81-4E40-98FE-1B5F3A3F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0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472" y="1122363"/>
            <a:ext cx="932452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712" y="2620397"/>
            <a:ext cx="5993882" cy="4101078"/>
          </a:xfrm>
          <a:prstGeom prst="rect">
            <a:avLst/>
          </a:prstGeom>
          <a:effectLst>
            <a:outerShdw blurRad="165100" dir="18900000" sy="23000" kx="-1200000" algn="b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497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8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1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4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2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6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9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6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4365104"/>
            <a:ext cx="12192000" cy="249289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15000"/>
                </a:srgbClr>
              </a:gs>
              <a:gs pos="51000">
                <a:srgbClr val="000000">
                  <a:alpha val="12000"/>
                </a:srgbClr>
              </a:gs>
              <a:gs pos="77000">
                <a:srgbClr val="000000">
                  <a:alpha val="26000"/>
                </a:srgbClr>
              </a:gs>
            </a:gsLst>
            <a:lin ang="5400000" scaled="1"/>
          </a:gradFill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4950000"/>
            <a:ext cx="7104112" cy="190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228985"/>
            <a:ext cx="11521280" cy="75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10617200" y="6375401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AE1517"/>
                </a:solidFill>
              </a:rPr>
              <a:t>-</a:t>
            </a:r>
            <a:r>
              <a:rPr lang="ru-RU" altLang="ru-RU" b="1" baseline="0" dirty="0" smtClean="0">
                <a:solidFill>
                  <a:srgbClr val="AE1517"/>
                </a:solidFill>
              </a:rPr>
              <a:t> </a:t>
            </a:r>
            <a:fld id="{84985D73-B6FF-4B94-8BD6-2E4686CE8B78}" type="slidenum">
              <a:rPr lang="fr-FR" altLang="ru-RU" b="1" smtClean="0">
                <a:solidFill>
                  <a:srgbClr val="AE1517"/>
                </a:solidFill>
              </a:rPr>
              <a:pPr/>
              <a:t>‹#›</a:t>
            </a:fld>
            <a:r>
              <a:rPr lang="ru-RU" altLang="ru-RU" b="1" dirty="0" smtClean="0">
                <a:solidFill>
                  <a:srgbClr val="AE1517"/>
                </a:solidFill>
              </a:rPr>
              <a:t> -</a:t>
            </a:r>
            <a:endParaRPr lang="fr-FR" altLang="ru-RU" b="1" dirty="0">
              <a:solidFill>
                <a:srgbClr val="AE1517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255182"/>
            <a:ext cx="2143043" cy="1466293"/>
          </a:xfrm>
          <a:prstGeom prst="rect">
            <a:avLst/>
          </a:prstGeom>
          <a:effectLst>
            <a:outerShdw blurRad="165100" dir="18900000" sy="23000" kx="-1200000" algn="bl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077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AE1517"/>
          </a:solidFill>
          <a:effectLst>
            <a:outerShdw blurRad="88900" dist="114300" dir="2700000" algn="tl" rotWithShape="0">
              <a:prstClr val="black">
                <a:alpha val="40000"/>
              </a:prst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440" y="620688"/>
            <a:ext cx="10188624" cy="18002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Оптимизация научной деятельности РГЭУ (РИНХ)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1904" y="4077072"/>
            <a:ext cx="6696744" cy="136815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b="1" i="1" dirty="0"/>
              <a:t>Проректор по научной работе и </a:t>
            </a:r>
            <a:r>
              <a:rPr lang="ru-RU" b="1" i="1" dirty="0" smtClean="0"/>
              <a:t>инновациям</a:t>
            </a:r>
            <a:r>
              <a:rPr lang="en-US" b="1" i="1" dirty="0" smtClean="0"/>
              <a:t>,</a:t>
            </a:r>
          </a:p>
          <a:p>
            <a:pPr algn="l">
              <a:spcBef>
                <a:spcPts val="0"/>
              </a:spcBef>
            </a:pPr>
            <a:r>
              <a:rPr lang="ru-RU" b="1" i="1" dirty="0" smtClean="0"/>
              <a:t>д.э.н., профессор Вовченко Н.Г.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86372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36" y="228985"/>
            <a:ext cx="11953328" cy="1687847"/>
          </a:xfrm>
        </p:spPr>
        <p:txBody>
          <a:bodyPr>
            <a:normAutofit fontScale="90000"/>
          </a:bodyPr>
          <a:lstStyle/>
          <a:p>
            <a:r>
              <a:rPr lang="ru-RU" sz="2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ВЫСШАЯ АТТЕСТАЦИОННАЯ КОМИССИЯ ПРИ МИНИСТЕРСТВЕ ОБРАЗОВАНИЯ И НАУКИ РФ</a:t>
            </a:r>
            <a:r>
              <a:rPr lang="ru-RU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/>
              <a:t>Заключение президиума № 15/22 от 12 апреля 2013 г.</a:t>
            </a:r>
            <a:br>
              <a:rPr lang="ru-RU" dirty="0" smtClean="0"/>
            </a:br>
            <a:r>
              <a:rPr lang="ru-RU" sz="2700" dirty="0" smtClean="0"/>
              <a:t>Концепция модернизации системы аттестации научных кадров высшей квалификации в РФ</a:t>
            </a:r>
            <a:br>
              <a:rPr lang="ru-RU" sz="2700" dirty="0" smtClean="0"/>
            </a:br>
            <a:endParaRPr lang="ru-RU" sz="2700" b="0" i="1" dirty="0"/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479376" y="1827443"/>
            <a:ext cx="11371462" cy="4752528"/>
          </a:xfrm>
          <a:prstGeom prst="snip2Diag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 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Ужесточение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по опубликованию и обсуждению</a:t>
            </a:r>
          </a:p>
          <a:p>
            <a:pPr lvl="0" algn="ctr" defTabSz="466725">
              <a:lnSpc>
                <a:spcPct val="9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научных результатов диссертаций</a:t>
            </a: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692499" y="2907562"/>
            <a:ext cx="3530392" cy="345638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050" tIns="49065" rIns="56050" bIns="49065" numCol="1" spcCol="1270" anchor="t" anchorCtr="0">
            <a:noAutofit/>
          </a:bodyPr>
          <a:lstStyle/>
          <a:p>
            <a:pPr lvl="0" algn="ctr" defTabSz="466725">
              <a:lnSpc>
                <a:spcPct val="80000"/>
              </a:lnSpc>
              <a:spcAft>
                <a:spcPts val="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национальной системы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индексирования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научных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изданий  на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русском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языке, включая процедуру сертификации научных изданий для включения </a:t>
            </a:r>
          </a:p>
          <a:p>
            <a:pPr lvl="0" algn="ctr" defTabSz="466725">
              <a:lnSpc>
                <a:spcPct val="80000"/>
              </a:lnSpc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их в такую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обеспечение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регулярного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качества научных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изданий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4449150" y="2907562"/>
            <a:ext cx="3530392" cy="345638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050" tIns="49065" rIns="56050" bIns="49065" numCol="1" spcCol="1270" anchor="t" anchorCtr="0">
            <a:noAutofit/>
          </a:bodyPr>
          <a:lstStyle/>
          <a:p>
            <a:pPr lvl="0" algn="ctr" defTabSz="466725">
              <a:lnSpc>
                <a:spcPct val="80000"/>
              </a:lnSpc>
              <a:spcAft>
                <a:spcPts val="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опубликованию основных научных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66725">
              <a:lnSpc>
                <a:spcPct val="80000"/>
              </a:lnSpc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результатов диссертаций в научных изданиях и журналах,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индексируемых или в международных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базах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др.),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создаваемой национальной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системе индексирования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научных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изданий на русском языке.</a:t>
            </a:r>
            <a:endParaRPr lang="ru-RU" sz="16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8154681" y="2907562"/>
            <a:ext cx="3530392" cy="3456384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050" tIns="49065" rIns="56050" bIns="49065" numCol="1" spcCol="1270" anchor="t" anchorCtr="0">
            <a:noAutofit/>
          </a:bodyPr>
          <a:lstStyle/>
          <a:p>
            <a:pPr lvl="0" algn="ctr" defTabSz="466725">
              <a:lnSpc>
                <a:spcPct val="80000"/>
              </a:lnSpc>
              <a:spcAft>
                <a:spcPts val="0"/>
              </a:spcAft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переходный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– разработка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новых, более жестких требований к </a:t>
            </a:r>
          </a:p>
          <a:p>
            <a:pPr lvl="0" algn="ctr" defTabSz="466725">
              <a:lnSpc>
                <a:spcPct val="80000"/>
              </a:lnSpc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научным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изданиям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журналам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в которых рекомендована публикация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основных результатов диссертаций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и пересмотр на их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основе действующего перечня научных изданий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журналов, 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которых рекомендована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публикация основных результатов диссертаций.</a:t>
            </a:r>
            <a:endParaRPr lang="ru-RU" sz="16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9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3068" t="30661" r="16926" b="3410"/>
          <a:stretch/>
        </p:blipFill>
        <p:spPr>
          <a:xfrm>
            <a:off x="-37964" y="0"/>
            <a:ext cx="12213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3053129"/>
            <a:ext cx="11521280" cy="751743"/>
          </a:xfrm>
        </p:spPr>
        <p:txBody>
          <a:bodyPr>
            <a:noAutofit/>
          </a:bodyPr>
          <a:lstStyle/>
          <a:p>
            <a:r>
              <a:rPr lang="ru-RU" sz="5500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1836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34561"/>
            <a:ext cx="11521280" cy="751743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Направления развития</a:t>
            </a:r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472935" y="971365"/>
            <a:ext cx="375858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Основы управление научной деятельностью в вузе: организационные, научно-методические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490" y="820300"/>
            <a:ext cx="626400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4511824" y="971365"/>
            <a:ext cx="367240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6667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Механизмы финансирования научных исследований в вузе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72378" y="820300"/>
            <a:ext cx="662175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1586"/>
              <a:alphaOff val="-6667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1586"/>
              <a:alphaOff val="-6667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олилиния 8"/>
          <p:cNvSpPr/>
          <p:nvPr/>
        </p:nvSpPr>
        <p:spPr>
          <a:xfrm>
            <a:off x="8445630" y="971365"/>
            <a:ext cx="3473875" cy="815512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13333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0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Участие вузов в выставках, ярмарках, форумах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06186" y="820300"/>
            <a:ext cx="588984" cy="856288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3172"/>
              <a:alphaOff val="-13333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3172"/>
              <a:alphaOff val="-13333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472935" y="2118234"/>
            <a:ext cx="375858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2000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Интеграция в мировую науку: рецензируемые международные журналы и базы данных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3490" y="1967169"/>
            <a:ext cx="626400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4758"/>
              <a:alphaOff val="-20000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4758"/>
              <a:alphaOff val="-2000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олилиния 12"/>
          <p:cNvSpPr/>
          <p:nvPr/>
        </p:nvSpPr>
        <p:spPr>
          <a:xfrm>
            <a:off x="4511824" y="2118234"/>
            <a:ext cx="367240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26667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Делопроизводство в учебно-научном подразделении вуза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72378" y="1967169"/>
            <a:ext cx="662175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6345"/>
              <a:alphaOff val="-26667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6345"/>
              <a:alphaOff val="-26667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олилиния 14"/>
          <p:cNvSpPr/>
          <p:nvPr/>
        </p:nvSpPr>
        <p:spPr>
          <a:xfrm>
            <a:off x="8445630" y="2118234"/>
            <a:ext cx="3473875" cy="815512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33333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0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Алгоритм организации научных конференций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306186" y="1967169"/>
            <a:ext cx="588984" cy="856288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7931"/>
              <a:alphaOff val="-33333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7931"/>
              <a:alphaOff val="-33333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4511824" y="3243481"/>
            <a:ext cx="367240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4000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Интеллектуальная собственность в воспроизводстве научного и образовательного потенциала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72378" y="3092416"/>
            <a:ext cx="662175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9517"/>
              <a:alphaOff val="-40000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9517"/>
              <a:alphaOff val="-4000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Полилиния 18"/>
          <p:cNvSpPr/>
          <p:nvPr/>
        </p:nvSpPr>
        <p:spPr>
          <a:xfrm>
            <a:off x="472935" y="3243481"/>
            <a:ext cx="375858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2000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Технологии продвижения учебно-научных подразделений вуза через Интернет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3490" y="3092416"/>
            <a:ext cx="626400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4758"/>
              <a:alphaOff val="-20000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4758"/>
              <a:alphaOff val="-2000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олилиния 20"/>
          <p:cNvSpPr/>
          <p:nvPr/>
        </p:nvSpPr>
        <p:spPr>
          <a:xfrm>
            <a:off x="8445631" y="3241778"/>
            <a:ext cx="3473875" cy="815512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2000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0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Публикационная активность ученых университета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06186" y="3090713"/>
            <a:ext cx="588984" cy="856288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4758"/>
              <a:alphaOff val="-20000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4758"/>
              <a:alphaOff val="-2000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Полилиния 22"/>
          <p:cNvSpPr/>
          <p:nvPr/>
        </p:nvSpPr>
        <p:spPr>
          <a:xfrm>
            <a:off x="480243" y="4365322"/>
            <a:ext cx="375858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Управление инновационной деятельностью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0798" y="4214257"/>
            <a:ext cx="626400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Полилиния 24"/>
          <p:cNvSpPr/>
          <p:nvPr/>
        </p:nvSpPr>
        <p:spPr>
          <a:xfrm>
            <a:off x="4519132" y="4365322"/>
            <a:ext cx="367240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6667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Коммерциализация научных результатов и разработок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79686" y="4214257"/>
            <a:ext cx="662175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1586"/>
              <a:alphaOff val="-6667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1586"/>
              <a:alphaOff val="-6667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Полилиния 26"/>
          <p:cNvSpPr/>
          <p:nvPr/>
        </p:nvSpPr>
        <p:spPr>
          <a:xfrm>
            <a:off x="8452938" y="4365322"/>
            <a:ext cx="3473875" cy="815512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13333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40000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Развитие инновационной деятельности в вузах: новые тенденции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3494" y="4214257"/>
            <a:ext cx="588984" cy="856288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3172"/>
              <a:alphaOff val="-13333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3172"/>
              <a:alphaOff val="-13333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олилиния 28"/>
          <p:cNvSpPr/>
          <p:nvPr/>
        </p:nvSpPr>
        <p:spPr>
          <a:xfrm>
            <a:off x="4519132" y="5487163"/>
            <a:ext cx="3672408" cy="817200"/>
          </a:xfrm>
          <a:custGeom>
            <a:avLst/>
            <a:gdLst>
              <a:gd name="connsiteX0" fmla="*/ 0 w 3346684"/>
              <a:gd name="connsiteY0" fmla="*/ 0 h 1045838"/>
              <a:gd name="connsiteX1" fmla="*/ 3346684 w 3346684"/>
              <a:gd name="connsiteY1" fmla="*/ 0 h 1045838"/>
              <a:gd name="connsiteX2" fmla="*/ 3346684 w 3346684"/>
              <a:gd name="connsiteY2" fmla="*/ 1045838 h 1045838"/>
              <a:gd name="connsiteX3" fmla="*/ 0 w 3346684"/>
              <a:gd name="connsiteY3" fmla="*/ 1045838 h 1045838"/>
              <a:gd name="connsiteX4" fmla="*/ 0 w 3346684"/>
              <a:gd name="connsiteY4" fmla="*/ 0 h 10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684" h="1045838">
                <a:moveTo>
                  <a:pt x="0" y="0"/>
                </a:moveTo>
                <a:lnTo>
                  <a:pt x="3346684" y="0"/>
                </a:lnTo>
                <a:lnTo>
                  <a:pt x="3346684" y="1045838"/>
                </a:lnTo>
                <a:lnTo>
                  <a:pt x="0" y="1045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solidFill>
              <a:srgbClr val="000000">
                <a:alpha val="56078"/>
              </a:srgb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>
              <a:alpha val="90000"/>
              <a:hueOff val="0"/>
              <a:satOff val="0"/>
              <a:lumOff val="0"/>
              <a:alphaOff val="-13333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82" tIns="68580" rIns="68580" bIns="68580" numCol="1" spcCol="1270" anchor="ctr" anchorCtr="0">
            <a:noAutofit/>
          </a:bodyPr>
          <a:lstStyle/>
          <a:p>
            <a:pPr lvl="0" defTabSz="800100">
              <a:lnSpc>
                <a:spcPct val="80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</a:rPr>
              <a:t>Управление научно-исследовательской работой студентов</a:t>
            </a: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379686" y="5336098"/>
            <a:ext cx="662175" cy="853200"/>
          </a:xfrm>
          <a:prstGeom prst="rect">
            <a:avLst/>
          </a:prstGeom>
          <a:solidFill>
            <a:srgbClr val="851A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alpha val="90000"/>
              <a:hueOff val="0"/>
              <a:satOff val="0"/>
              <a:lumOff val="3172"/>
              <a:alphaOff val="-13333"/>
            </a:schemeClr>
          </a:fillRef>
          <a:effectRef idx="2">
            <a:schemeClr val="accent3">
              <a:tint val="50000"/>
              <a:alpha val="90000"/>
              <a:hueOff val="0"/>
              <a:satOff val="0"/>
              <a:lumOff val="3172"/>
              <a:alphaOff val="-13333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0430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521280" cy="53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университетов. Экономика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20228"/>
              </p:ext>
            </p:extLst>
          </p:nvPr>
        </p:nvGraphicFramePr>
        <p:xfrm>
          <a:off x="209452" y="739034"/>
          <a:ext cx="11773096" cy="58772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20080"/>
                <a:gridCol w="3672408"/>
                <a:gridCol w="936104"/>
                <a:gridCol w="1368152"/>
                <a:gridCol w="1800200"/>
                <a:gridCol w="1368152"/>
                <a:gridCol w="1908000"/>
              </a:tblGrid>
              <a:tr h="13680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Место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Университет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Общий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Качество роста уни­верситета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Результативность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 научной деятельности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Масштаб, устойчивость научной </a:t>
                      </a:r>
                      <a:r>
                        <a:rPr lang="ru-RU" sz="1600" spc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деятельности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Доля университета в общем кол-ве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российских публикаций в предметной области (%)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Национальный исследовательский университет «Высшая школа экономики»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81,0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Российская экономическая школа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77,5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cap="small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0,9-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Санкт-Петербургский государственный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65,1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5,1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Московский государственный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60,8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4,4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Новосибирский государственный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55,9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Университет ИТМО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51,8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Российская академия народного хозяйства и государствен­ной службы при президенте РФ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48,0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Дальневосточный федеральный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47,4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9-11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Российский государственный социальный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25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11521280" cy="53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университетов. Экономика </a:t>
            </a:r>
            <a:r>
              <a:rPr lang="ru-RU" sz="3100" i="1" dirty="0" smtClean="0"/>
              <a:t>(продолжение)</a:t>
            </a:r>
            <a:endParaRPr lang="ru-RU" sz="31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59630"/>
              </p:ext>
            </p:extLst>
          </p:nvPr>
        </p:nvGraphicFramePr>
        <p:xfrm>
          <a:off x="209452" y="739034"/>
          <a:ext cx="11773096" cy="596147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20080"/>
                <a:gridCol w="3672408"/>
                <a:gridCol w="936104"/>
                <a:gridCol w="1368152"/>
                <a:gridCol w="1800200"/>
                <a:gridCol w="1368152"/>
                <a:gridCol w="1908000"/>
              </a:tblGrid>
              <a:tr h="13680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Место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Университет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Общий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Качество роста уни­верситета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Результативность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 научной деятельности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Масштаб, устойчивость научной </a:t>
                      </a:r>
                      <a:r>
                        <a:rPr lang="ru-RU" sz="1600" spc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деятельности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Доля университета в общем кол-ве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российских публикаций в предметной области (%)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9-11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Финансовый университет при правительстве РФ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30480" algn="l"/>
                          <a:tab pos="152400" algn="l"/>
                          <a:tab pos="1060450" algn="l"/>
                        </a:tabLs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9-11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Уральский федеральный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Казанский (Приволжский) федеральный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13-14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Волгоградский государственный технический университет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43,6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13-14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Санкт-Петербургский государственный электротехнический университет ЛЭТИ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43,6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Российский экономический университет имени Г. В. Плеханова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43,5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Нижегородский национальный исследовательский универси­тет им. Н. И. Лобачевского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43,3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Балтийский федеральный университет им. Иммануила Канта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37,9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1Б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2В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5010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Санкт-Петербургский политехнический университет Петра Великого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37,3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1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228985"/>
            <a:ext cx="11521280" cy="1039775"/>
          </a:xfrm>
        </p:spPr>
        <p:txBody>
          <a:bodyPr>
            <a:noAutofit/>
          </a:bodyPr>
          <a:lstStyle/>
          <a:p>
            <a:r>
              <a:rPr lang="ru-RU" sz="3000" dirty="0" smtClean="0"/>
              <a:t>Основные положения методики расчета</a:t>
            </a:r>
            <a:endParaRPr lang="ru-RU" sz="2400" dirty="0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847456263"/>
              </p:ext>
            </p:extLst>
          </p:nvPr>
        </p:nvGraphicFramePr>
        <p:xfrm>
          <a:off x="2032000" y="105273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29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498" y="55245"/>
            <a:ext cx="11754997" cy="751743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Методика расчета рейтинга университетов</a:t>
            </a:r>
            <a:endParaRPr lang="ru-RU" sz="2400" b="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78337"/>
              </p:ext>
            </p:extLst>
          </p:nvPr>
        </p:nvGraphicFramePr>
        <p:xfrm>
          <a:off x="216034" y="830944"/>
          <a:ext cx="11521280" cy="583155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75664"/>
                <a:gridCol w="8145616"/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 Narrow" panose="020B0606020202030204" pitchFamily="34" charset="0"/>
                        </a:rPr>
                        <a:t>Показатель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 Narrow" panose="020B0606020202030204" pitchFamily="34" charset="0"/>
                        </a:rPr>
                        <a:t>Методика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1A1C"/>
                    </a:solidFill>
                  </a:tcPr>
                </a:tc>
              </a:tr>
              <a:tr h="408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Качество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роста университета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Качество цитирований университета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Показатель оценивает долю цитат, которые делают ученые из того же университета в общем объеме цитат. При доле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самоцитат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менее 40% университет получает 100 баллов,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бопее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60% - 0 баллов.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Концентрация статей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Высокий уровень концентрации может являться или результатом публикации в «лояльных» журналах, или неспособностью университета публиковать статьи в других журналах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RSCI (Russian Science Citation Index)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Востребованность научной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Взвешенное с учетом предметной области число цитирований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Количество цитат публикаций университета, взвешенное на средний уровень цитирований в предметных областях.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Средний уровень цити­рования журналов, где опубликованы статьи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Публикация в журналах, имеющих высокий показатель цитирования на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одну.статью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означает достижение определенного необхо­димого уровня качества статьи университета.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Среднее количество цитат на одну статью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Среднее количество цитат на статью, полученное по статьям, опубликованным за четыре года. Цитаты демонстрируют интерес, который представляют исследования журнала для научного сообщества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Масштаб, устойчивость  научной 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Индекс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Хирша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Университет имеет индекс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если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его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Np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статей цитируются как минимум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 каждая.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Научный коллектив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Университет имеет индекс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если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его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Np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ученых имеют индекс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Хирша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как минимум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83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55843"/>
            <a:ext cx="11521280" cy="720080"/>
          </a:xfrm>
        </p:spPr>
        <p:txBody>
          <a:bodyPr/>
          <a:lstStyle/>
          <a:p>
            <a:r>
              <a:rPr lang="ru-RU" dirty="0" smtClean="0"/>
              <a:t>Журналы </a:t>
            </a:r>
            <a:r>
              <a:rPr lang="en-US" dirty="0" smtClean="0"/>
              <a:t>Russian </a:t>
            </a:r>
            <a:r>
              <a:rPr lang="en-US" dirty="0"/>
              <a:t>Science Citation </a:t>
            </a:r>
            <a:r>
              <a:rPr lang="en-US" dirty="0" smtClean="0"/>
              <a:t>Index</a:t>
            </a:r>
            <a:r>
              <a:rPr lang="ru-RU" dirty="0" smtClean="0"/>
              <a:t> (</a:t>
            </a:r>
            <a:r>
              <a:rPr lang="en-US" dirty="0"/>
              <a:t>RSCI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49124"/>
              </p:ext>
            </p:extLst>
          </p:nvPr>
        </p:nvGraphicFramePr>
        <p:xfrm>
          <a:off x="167680" y="760276"/>
          <a:ext cx="11856640" cy="5882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11696"/>
                <a:gridCol w="7267548"/>
                <a:gridCol w="1050589"/>
                <a:gridCol w="1275715"/>
                <a:gridCol w="1951092"/>
              </a:tblGrid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Журнал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выпусков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статей в РИНЦ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цитирований статей в РИНЦ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</a:tr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Вопросы экономики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Некоммерческое Партнерство "Редакция журнала "Вопросы экономики"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102154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61916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Мировая экономика и международные отношения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Академический научно-издательский, производственно-полиграфический и книгораспространительский центр Российской академии наук "Издательство "Наука"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2517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35949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8060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Российский журнал менеджмента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Санкт-Петербургский государственный университет. Высшая школа менеджмента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5761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 of Institutional Studies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Гуманитарные перспективы</a:t>
                      </a: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61662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Проблемы прогнозирования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Федеральное государственное бюджетное учреждение науки Институт народнохозяйственного прогнозирования Российской академии наук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127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1249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15488</a:t>
                      </a:r>
                    </a:p>
                  </a:txBody>
                  <a:tcPr marL="45720" marR="45720" anchor="ctr"/>
                </a:tc>
              </a:tr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775970" algn="l"/>
                        </a:tabLs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775970" algn="l"/>
                        </a:tabLs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Инновации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775970" algn="l"/>
                        </a:tabLs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ОАО “Трансфер”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3052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17182</a:t>
                      </a:r>
                    </a:p>
                  </a:txBody>
                  <a:tcPr marL="45720" marR="45720" anchor="ctr"/>
                </a:tc>
              </a:tr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Деньги и кредит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Центральный банк Российской Федерации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2564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15917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Форсайт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"Высшая школа экономики"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3228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43885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 журнал Высшей школы экономики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"Высшая школа экономики"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  <a:tr h="61662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1552575" algn="l"/>
                        </a:tabLs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1552575" algn="l"/>
                        </a:tabLs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Журнал новой экономической ассоциации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1552575" algn="l"/>
                        </a:tabLs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Автономная некоммерческая организация "Журнал Новой экономической ассоциации"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1413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8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55843"/>
            <a:ext cx="11521280" cy="636853"/>
          </a:xfrm>
        </p:spPr>
        <p:txBody>
          <a:bodyPr/>
          <a:lstStyle/>
          <a:p>
            <a:r>
              <a:rPr lang="ru-RU" dirty="0" smtClean="0"/>
              <a:t>Журналы </a:t>
            </a:r>
            <a:r>
              <a:rPr lang="en-US" dirty="0" smtClean="0"/>
              <a:t>Russian </a:t>
            </a:r>
            <a:r>
              <a:rPr lang="en-US" dirty="0"/>
              <a:t>Science Citation </a:t>
            </a:r>
            <a:r>
              <a:rPr lang="en-US" dirty="0" smtClean="0"/>
              <a:t>Index</a:t>
            </a:r>
            <a:r>
              <a:rPr lang="ru-RU" dirty="0" smtClean="0"/>
              <a:t> (</a:t>
            </a:r>
            <a:r>
              <a:rPr lang="en-US" dirty="0"/>
              <a:t>RSCI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800800"/>
              </p:ext>
            </p:extLst>
          </p:nvPr>
        </p:nvGraphicFramePr>
        <p:xfrm>
          <a:off x="218947" y="692696"/>
          <a:ext cx="11754106" cy="622185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82130"/>
                <a:gridCol w="7308000"/>
                <a:gridCol w="1003976"/>
                <a:gridCol w="1296000"/>
                <a:gridCol w="1764000"/>
              </a:tblGrid>
              <a:tr h="45399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Журнал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выпусков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статей в РИНЦ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цитирований статей в РИНЦ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</a:tr>
              <a:tr h="472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Проблемы управления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Сенсидат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-Плюс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1033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4297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Экономическая политика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Автономная некоммерческая организация "Редакция журнала "Экономическая политика"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2468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Вестник Санкт-Петербургского университета</a:t>
                      </a:r>
                      <a:r>
                        <a:rPr lang="ru-RU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Серия 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Менеджмент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Санкт-Петербургский государственный университет. Высшая школа менеджмента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Вестник международных </a:t>
                      </a:r>
                      <a:r>
                        <a:rPr lang="ru-RU" sz="1600" b="1" dirty="0" err="1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организаций:образование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наука, новая экономика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"Высшая школа экономики"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АНО "Редакция журнала "ЭКО"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17545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Университетское управление: практика и анализ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Некоммерческое партнерство "Журнал "Университетское управление: практика и анализ"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8980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Прикладная эконометрика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финансово-промышленный университет "Синергия"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Экономическая наука современной России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Региональная общественная организация содействия развитию институтов Отделения экономики РАН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6976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и математические методы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Академический научно-издательский, производственно-полиграфический и </a:t>
                      </a: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книгораспространительский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центр Российской академии наук "Издательство "Наука"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10075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2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55843"/>
            <a:ext cx="11521280" cy="720080"/>
          </a:xfrm>
        </p:spPr>
        <p:txBody>
          <a:bodyPr/>
          <a:lstStyle/>
          <a:p>
            <a:r>
              <a:rPr lang="ru-RU" dirty="0" smtClean="0"/>
              <a:t>Журналы </a:t>
            </a:r>
            <a:r>
              <a:rPr lang="en-US" dirty="0" smtClean="0"/>
              <a:t>Russian </a:t>
            </a:r>
            <a:r>
              <a:rPr lang="en-US" dirty="0"/>
              <a:t>Science Citation </a:t>
            </a:r>
            <a:r>
              <a:rPr lang="en-US" dirty="0" smtClean="0"/>
              <a:t>Index</a:t>
            </a:r>
            <a:r>
              <a:rPr lang="ru-RU" dirty="0" smtClean="0"/>
              <a:t> (</a:t>
            </a:r>
            <a:r>
              <a:rPr lang="en-US" dirty="0"/>
              <a:t>RSCI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9622"/>
              </p:ext>
            </p:extLst>
          </p:nvPr>
        </p:nvGraphicFramePr>
        <p:xfrm>
          <a:off x="218947" y="908720"/>
          <a:ext cx="11754106" cy="57494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82130"/>
                <a:gridCol w="7308000"/>
                <a:gridCol w="1003976"/>
                <a:gridCol w="1296000"/>
                <a:gridCol w="1764000"/>
              </a:tblGrid>
              <a:tr h="47131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Журнал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выпусков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статей в РИНЦ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цитирований статей в РИНЦ</a:t>
                      </a:r>
                    </a:p>
                  </a:txBody>
                  <a:tcPr marL="45720" marR="45720" anchor="ctr">
                    <a:solidFill>
                      <a:srgbClr val="851A1C"/>
                    </a:solidFill>
                  </a:tcPr>
                </a:tc>
              </a:tr>
              <a:tr h="490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Регион: Экономика и Социология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Издательство Сибирского отделения РАН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1029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10834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1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Бизнес-информатика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"Высшая школа экономики"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7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Вестник Московского университета. Серия 6</a:t>
                      </a:r>
                      <a:r>
                        <a:rPr lang="ru-RU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Экономика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государственный университет им. М.В. Ломоносова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Прикладная информатика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финансово-промышленный университет "Синергия"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1513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0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Вестник Санкт-Петербургского университета. Серия 5. Экономика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Санкт-Петербургский государственный университет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1194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4949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Корпоративные финансы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"Высшая школа экономики"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1254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8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Terra Economicus Южный федеральный университет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4585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8667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Вестник Финансового университета Финансовый университет при Правительстве Российской Федерации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2155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3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Управленческие науки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университет при Правительстве Российской Федерации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8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Экономика. Бизнес. Банки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ru-RU" sz="16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02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1213</Words>
  <Application>Microsoft Office PowerPoint</Application>
  <PresentationFormat>Произвольный</PresentationFormat>
  <Paragraphs>384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Modèle par défaut</vt:lpstr>
      <vt:lpstr>Оптимизация научной деятельности РГЭУ (РИНХ)</vt:lpstr>
      <vt:lpstr>Направления развития</vt:lpstr>
      <vt:lpstr>Рейтинг университетов. Экономика</vt:lpstr>
      <vt:lpstr>Рейтинг университетов. Экономика (продолжение)</vt:lpstr>
      <vt:lpstr>Основные положения методики расчета</vt:lpstr>
      <vt:lpstr>Методика расчета рейтинга университетов</vt:lpstr>
      <vt:lpstr>Журналы Russian Science Citation Index (RSCI)</vt:lpstr>
      <vt:lpstr>Журналы Russian Science Citation Index (RSCI)</vt:lpstr>
      <vt:lpstr>Журналы Russian Science Citation Index (RSCI)</vt:lpstr>
      <vt:lpstr>ВЫСШАЯ АТТЕСТАЦИОННАЯ КОМИССИЯ ПРИ МИНИСТЕРСТВЕ ОБРАЗОВАНИЯ И НАУКИ РФ Заключение президиума № 15/22 от 12 апреля 2013 г. Концепция модернизации системы аттестации научных кадров высшей квалификации в РФ 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Sphere Disaggregation</dc:title>
  <dc:creator>www.powerpointstyles.com</dc:creator>
  <dc:description>Image credit to FreeDigitalPhotos.net</dc:description>
  <cp:lastModifiedBy>Учёный совет</cp:lastModifiedBy>
  <cp:revision>89</cp:revision>
  <dcterms:created xsi:type="dcterms:W3CDTF">2009-03-23T15:23:24Z</dcterms:created>
  <dcterms:modified xsi:type="dcterms:W3CDTF">2016-06-21T07:06:16Z</dcterms:modified>
</cp:coreProperties>
</file>